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5803"/>
    <a:srgbClr val="FF3399"/>
    <a:srgbClr val="E85703"/>
    <a:srgbClr val="DFDFFF"/>
    <a:srgbClr val="CCEDFF"/>
    <a:srgbClr val="FFE7E8"/>
    <a:srgbClr val="FFFFCC"/>
    <a:srgbClr val="F5D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/>
    <p:restoredTop sz="94558"/>
  </p:normalViewPr>
  <p:slideViewPr>
    <p:cSldViewPr>
      <p:cViewPr varScale="1">
        <p:scale>
          <a:sx n="116" d="100"/>
          <a:sy n="116" d="100"/>
        </p:scale>
        <p:origin x="184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 showGuides="1">
      <p:cViewPr varScale="1">
        <p:scale>
          <a:sx n="125" d="100"/>
          <a:sy n="125" d="100"/>
        </p:scale>
        <p:origin x="4552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273A0F-3B13-D841-A707-03B4216EA8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0A439-2D68-154D-B9B4-0E0203E229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42F29-83C6-0443-AA30-FBDFE7C021E6}" type="datetimeFigureOut">
              <a:rPr lang="cy-GB" smtClean="0"/>
              <a:t>24/09/20</a:t>
            </a:fld>
            <a:endParaRPr lang="cy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A31725-2096-6A46-9ED8-F573F702F8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BFD3B-98B1-4D4C-A1FF-670C78041F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E6625-9A6A-BA41-B539-684CA802E7C3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905028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28E9A-947C-4D8E-9B83-D6CC267356BF}" type="datetimeFigureOut">
              <a:rPr lang="cy-GB" noProof="0" smtClean="0"/>
              <a:t>24/09/20</a:t>
            </a:fld>
            <a:endParaRPr lang="cy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y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y-GB" noProof="0"/>
              <a:t>Click to edit Master text styles</a:t>
            </a:r>
          </a:p>
          <a:p>
            <a:pPr lvl="1"/>
            <a:r>
              <a:rPr lang="cy-GB" noProof="0"/>
              <a:t>Second level</a:t>
            </a:r>
          </a:p>
          <a:p>
            <a:pPr lvl="2"/>
            <a:r>
              <a:rPr lang="cy-GB" noProof="0"/>
              <a:t>Third level</a:t>
            </a:r>
          </a:p>
          <a:p>
            <a:pPr lvl="3"/>
            <a:r>
              <a:rPr lang="cy-GB" noProof="0"/>
              <a:t>Fourth level</a:t>
            </a:r>
          </a:p>
          <a:p>
            <a:pPr lvl="4"/>
            <a:r>
              <a:rPr lang="cy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F6DF4-31BE-4F35-8181-1A38D60EE214}" type="slidenum">
              <a:rPr lang="cy-GB" noProof="0" smtClean="0"/>
              <a:t>‹#›</a:t>
            </a:fld>
            <a:endParaRPr lang="cy-GB" noProof="0"/>
          </a:p>
        </p:txBody>
      </p:sp>
    </p:spTree>
    <p:extLst>
      <p:ext uri="{BB962C8B-B14F-4D97-AF65-F5344CB8AC3E}">
        <p14:creationId xmlns:p14="http://schemas.microsoft.com/office/powerpoint/2010/main" val="259230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5373216"/>
            <a:ext cx="8640960" cy="108012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cy-GB" noProof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E98AA-961E-7B44-97C4-201C4FF0C9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223" y="223649"/>
            <a:ext cx="6797555" cy="514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0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7920880" cy="424847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600"/>
              </a:spcBef>
              <a:buNone/>
              <a:defRPr sz="2400"/>
            </a:lvl1pPr>
            <a:lvl2pPr marL="273050" indent="-266700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tabLst/>
              <a:defRPr sz="2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F1E23-2866-9A4C-8A05-CF0021820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6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800"/>
              </a:spcBef>
              <a:buNone/>
              <a:defRPr sz="2800"/>
            </a:lvl1pPr>
            <a:lvl2pPr marL="288925" indent="-288925" algn="l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tabLst/>
              <a:defRPr sz="28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4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28800"/>
            <a:ext cx="378042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800"/>
              </a:spcBef>
              <a:buNone/>
              <a:defRPr sz="2800"/>
            </a:lvl1pPr>
            <a:lvl2pPr marL="360363" indent="-354013" algn="l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tabLst/>
              <a:defRPr sz="28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6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1400"/>
            </a:lvl1pPr>
            <a:lvl2pPr marL="227013" indent="-227013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6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5"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1400"/>
            </a:lvl1pPr>
            <a:lvl2pPr marL="179388" indent="-173038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2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noProof="0" dirty="0"/>
              <a:t>Click to edit Master title style</a:t>
            </a:r>
            <a:endParaRPr lang="cy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cy-GB" noProof="0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D6DD9-3075-C142-B160-7CA831376AB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7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5" r:id="rId5"/>
    <p:sldLayoutId id="2147483667" r:id="rId6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E8580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800"/>
        </a:spcBef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5000"/>
        </a:lnSpc>
        <a:spcBef>
          <a:spcPts val="8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93CB8-E138-3548-A251-1CEA7D2CF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5373216"/>
            <a:ext cx="8640960" cy="1080120"/>
          </a:xfrm>
        </p:spPr>
        <p:txBody>
          <a:bodyPr>
            <a:noAutofit/>
          </a:bodyPr>
          <a:lstStyle/>
          <a:p>
            <a:r>
              <a:rPr lang="cy-GB" dirty="0"/>
              <a:t>Cam 3: Dylunio </a:t>
            </a:r>
            <a:r>
              <a:rPr lang="cy-GB"/>
              <a:t>Cynnyrch Bwyd </a:t>
            </a:r>
            <a:r>
              <a:rPr lang="cy-GB" dirty="0"/>
              <a:t>I</a:t>
            </a:r>
            <a:r>
              <a:rPr lang="cy-GB"/>
              <a:t>ach</a:t>
            </a:r>
            <a:r>
              <a:rPr lang="en-GB" dirty="0"/>
              <a:t> </a:t>
            </a:r>
            <a:endParaRPr lang="cy-GB" sz="3600" dirty="0"/>
          </a:p>
        </p:txBody>
      </p:sp>
    </p:spTree>
    <p:extLst>
      <p:ext uri="{BB962C8B-B14F-4D97-AF65-F5344CB8AC3E}">
        <p14:creationId xmlns:p14="http://schemas.microsoft.com/office/powerpoint/2010/main" val="1838058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4F1D9-C25D-7B41-910A-38334FCAB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Eich tasg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7F2E6-209B-6A4F-8AB8-5E9293836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Rydych chi'n mynd i ddylunio iogwrt baner fwyd Prydain i'w werthu yn eich caffi iogwrt.</a:t>
            </a:r>
            <a:endParaRPr lang="en-GB" dirty="0"/>
          </a:p>
          <a:p>
            <a:r>
              <a:rPr lang="cy-GB" dirty="0"/>
              <a:t>Byddwch yn defnyddio ffrwythau </a:t>
            </a:r>
            <a:br>
              <a:rPr lang="cy-GB" dirty="0"/>
            </a:br>
            <a:r>
              <a:rPr lang="cy-GB" dirty="0"/>
              <a:t>tymhorol Prydain i wneud i’ch </a:t>
            </a:r>
            <a:br>
              <a:rPr lang="cy-GB" dirty="0"/>
            </a:br>
            <a:r>
              <a:rPr lang="cy-GB" dirty="0"/>
              <a:t>iogwrt edrych fel baner Brydeinig</a:t>
            </a:r>
            <a:r>
              <a:rPr lang="en-GB" dirty="0"/>
              <a:t>.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2BA3-001C-0541-84FB-DF1298B9D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DC1AEE6-2336-4D45-99D1-7512D7D08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6" y="2564904"/>
            <a:ext cx="3230969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169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A6405-C39E-A34A-A039-65CC6B6AD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Bwyd Tymhorol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4B41E-11BE-434C-AE7F-7588CA862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2736304" cy="3384375"/>
          </a:xfrm>
        </p:spPr>
        <p:txBody>
          <a:bodyPr/>
          <a:lstStyle/>
          <a:p>
            <a:r>
              <a:rPr lang="cy-GB" sz="2000" dirty="0"/>
              <a:t>Mae gwahanol ffrwythau a llysiau yn tyfu a gellir eu cynaeafu ar wahanol adegau o'r flwyddyn.</a:t>
            </a:r>
            <a:endParaRPr lang="en-GB" sz="2000" dirty="0"/>
          </a:p>
          <a:p>
            <a:r>
              <a:rPr lang="cy-GB" sz="2000" b="1" spc="-20" dirty="0">
                <a:latin typeface="Calibri" panose="020F0502020204030204" pitchFamily="34" charset="0"/>
                <a:cs typeface="Calibri" panose="020F0502020204030204" pitchFamily="34" charset="0"/>
              </a:rPr>
              <a:t>Mae bwyta bwydydd pan fyddant yn eu tymor yn golygu y gallwn gefnogi ffermwyr a thyfwyr Prydain trwy brynu eu cynnyrch.</a:t>
            </a:r>
            <a:endParaRPr lang="en-GB" sz="2000" b="1" spc="-2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5B11C-9C17-D44B-93C9-E8AFDE327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06CB5AF-DCCC-CF48-8AF2-273B2FC00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1772816"/>
            <a:ext cx="517051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E00D2F-F3BE-2240-83FF-66AAFBCD43C5}"/>
              </a:ext>
            </a:extLst>
          </p:cNvPr>
          <p:cNvSpPr txBox="1">
            <a:spLocks/>
          </p:cNvSpPr>
          <p:nvPr/>
        </p:nvSpPr>
        <p:spPr>
          <a:xfrm>
            <a:off x="611560" y="5013176"/>
            <a:ext cx="8337768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3050" indent="-2667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000" dirty="0"/>
              <a:t>Os ydym am brynu bwyd nad yw yn ei dymor ym Mhrydain, mae'n rhaid ei fewnforio o wledydd eraill. Po bellaf y mae ein bwyd yn teithio, y mwyaf o effaith negyddol y mae'n ei gael ar yr amgylchedd.</a:t>
            </a:r>
          </a:p>
        </p:txBody>
      </p:sp>
    </p:spTree>
    <p:extLst>
      <p:ext uri="{BB962C8B-B14F-4D97-AF65-F5344CB8AC3E}">
        <p14:creationId xmlns:p14="http://schemas.microsoft.com/office/powerpoint/2010/main" val="423824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DCBFD-B143-7548-BB66-1D161B4B3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Cynllunio iogwrt baner fwyd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32AF3-E08F-FE42-97C2-F5F2B56E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6E2BA77-8162-0947-AA72-B95223424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18" t="30912" r="17824" b="31457"/>
          <a:stretch/>
        </p:blipFill>
        <p:spPr bwMode="auto">
          <a:xfrm>
            <a:off x="755576" y="1844824"/>
            <a:ext cx="3672408" cy="216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4618B6E-E4BA-DA4C-B3AD-64C12BDAD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385" y="3140968"/>
            <a:ext cx="3675509" cy="2450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295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46A2-68A5-8A47-8C1C-4555CFE6D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Rhestrau siopa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4FF14-88F8-9A4F-A1ED-39527EF50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1152128"/>
          </a:xfrm>
        </p:spPr>
        <p:txBody>
          <a:bodyPr/>
          <a:lstStyle/>
          <a:p>
            <a:r>
              <a:rPr lang="cy-GB" dirty="0"/>
              <a:t>Ysgrifennwch restr siopa o'r cynhwysion ffrwythau a ddewiswyd gan eich grŵp</a:t>
            </a:r>
            <a:r>
              <a:rPr lang="en-GB" dirty="0"/>
              <a:t>.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4C897-6E33-8646-AE88-4B211C699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3A047B-6AE7-3F43-9D95-0F7752FDE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2852936"/>
            <a:ext cx="4536504" cy="299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366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BA01F-454F-554A-A6AA-DF92240CE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Siaradwch â'ch partner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76889-4A06-D744-9D18-E24340224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0"/>
            <a:ext cx="7920880" cy="792087"/>
          </a:xfrm>
        </p:spPr>
        <p:txBody>
          <a:bodyPr/>
          <a:lstStyle/>
          <a:p>
            <a:r>
              <a:rPr lang="cy-GB" dirty="0"/>
              <a:t>Beth allwch chi ei gofio am fwyta'n iach? Pa fath o fwyd sydd angen i ni ei gynnwys yn ein deiet i gadw'n iach?</a:t>
            </a:r>
            <a:r>
              <a:rPr lang="en-GB" dirty="0"/>
              <a:t> </a:t>
            </a:r>
            <a:endParaRPr lang="cy-GB" b="1" dirty="0">
              <a:solidFill>
                <a:srgbClr val="E85803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22418-49A7-694F-86EA-D58DB9631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76C0767-F3C7-F146-922F-E951CBE1D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2154" y="2492896"/>
            <a:ext cx="4968552" cy="33123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41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80BEB-087F-9444-8971-2E37A12EC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Canllaw Bwyta'n Dda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CE437-1836-BA43-86F0-ADED53AB7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632848" cy="432048"/>
          </a:xfrm>
        </p:spPr>
        <p:txBody>
          <a:bodyPr/>
          <a:lstStyle/>
          <a:p>
            <a:r>
              <a:rPr lang="cy-GB" sz="2200" dirty="0"/>
              <a:t>Enw'r model bwyta'n iach ar gyfer y DU yw Canllaw Bwyta'n Dda</a:t>
            </a:r>
            <a:r>
              <a:rPr lang="en-GB" sz="2200" dirty="0"/>
              <a:t>.</a:t>
            </a:r>
            <a:endParaRPr lang="cy-GB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7BBBF-DAFC-8D4A-80EB-C195D3C94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FDBB43-5984-814D-A313-226368CC7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2060847"/>
            <a:ext cx="5688632" cy="405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37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A007B-65E4-8B4B-9999-AF36D2CFB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Canllaw Bwyta'n Dda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D9608-FBFB-1C43-93E4-240B817A8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0"/>
            <a:ext cx="2808312" cy="4248473"/>
          </a:xfrm>
        </p:spPr>
        <p:txBody>
          <a:bodyPr/>
          <a:lstStyle/>
          <a:p>
            <a:r>
              <a:rPr lang="cy-GB" dirty="0"/>
              <a:t>Fe ddylen ni ddewis </a:t>
            </a:r>
            <a:r>
              <a:rPr lang="cy-GB" b="1" dirty="0"/>
              <a:t>amrywiaeth</a:t>
            </a:r>
            <a:r>
              <a:rPr lang="cy-GB" dirty="0"/>
              <a:t> o wahanol fwydydd o bob grŵp bwyd i helpu ein cyrff i gael popeth sydd ei angen arnyn nhw i gadw'n iach.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FE284-2503-7244-B0F6-1266BC70B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EDBAE3-B35E-9147-9F75-B62962464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1700808"/>
            <a:ext cx="495057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3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E1607-69BA-CD4D-AAAB-C356C1CC9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Ffrwythau a Llysiau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4D3AF-7187-3948-A6A5-C558C535B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Dylem anelu at fwyta o leiaf bum dogn o amrywiaeth o ffrwythau a llysiau bob dydd.</a:t>
            </a:r>
            <a:endParaRPr lang="en-GB" dirty="0"/>
          </a:p>
          <a:p>
            <a:r>
              <a:rPr lang="cy-GB" dirty="0"/>
              <a:t>Fel canllaw, dogn yw'r hyn sy'n ffitio i gledr ein llaw.</a:t>
            </a:r>
            <a:endParaRPr lang="en-GB" dirty="0"/>
          </a:p>
          <a:p>
            <a:r>
              <a:rPr lang="cy-GB" dirty="0"/>
              <a:t>Dewiswch o blith ffrwythau a </a:t>
            </a:r>
            <a:br>
              <a:rPr lang="cy-GB" dirty="0"/>
            </a:br>
            <a:r>
              <a:rPr lang="cy-GB" dirty="0"/>
              <a:t>llysiau ffres, wedi'u rhewi, </a:t>
            </a:r>
            <a:br>
              <a:rPr lang="cy-GB" dirty="0"/>
            </a:br>
            <a:r>
              <a:rPr lang="cy-GB" dirty="0"/>
              <a:t>mewn tun, sych neu sudd</a:t>
            </a:r>
            <a:r>
              <a:rPr lang="en-GB" dirty="0"/>
              <a:t>.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EF094-8BFA-BB4E-8BCA-D334A9649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FF1CD79-2757-EA4D-89D2-04DA8F5BF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3744416" cy="24896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01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326FA-D3E5-DA4D-B841-AD48083F7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980728"/>
            <a:ext cx="6480720" cy="936104"/>
          </a:xfrm>
        </p:spPr>
        <p:txBody>
          <a:bodyPr/>
          <a:lstStyle/>
          <a:p>
            <a:r>
              <a:rPr lang="cy-GB" dirty="0"/>
              <a:t>Tatws, bara, reis, pasta a charbohydradau startsh eraill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379C4-31E0-034B-84D8-B742243A5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132857"/>
            <a:ext cx="7920880" cy="1296144"/>
          </a:xfrm>
        </p:spPr>
        <p:txBody>
          <a:bodyPr/>
          <a:lstStyle/>
          <a:p>
            <a:r>
              <a:rPr lang="cy-GB" dirty="0"/>
              <a:t>Dylai bwyd â starts ffurfio ychydig dros draean o'r bwyd rydyn ni'n ei fwyta.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597F4-E088-7946-8A96-F513E0B69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693D787-418A-4342-AE65-150765DF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2492896"/>
            <a:ext cx="5076564" cy="33843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560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4372F-CF67-6D47-B19F-4F97C2DBE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Cig, wyau, ffa, corbys a physgod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DAAE0-A308-F248-A5E9-6B7022D96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2088232"/>
          </a:xfrm>
        </p:spPr>
        <p:txBody>
          <a:bodyPr/>
          <a:lstStyle/>
          <a:p>
            <a:r>
              <a:rPr lang="cy-GB" dirty="0"/>
              <a:t>Fe ddylen ni fwyta rhai bwydydd o'r grŵp hwn i roi protein a mwynau i ni.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DCBF-5BE5-3146-AB14-4B9150C9C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C5A2D34-BFE1-524D-BCE7-4752562D9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7" y="2564904"/>
            <a:ext cx="4104457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217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9DDC1-DA6A-D341-94BF-10379FE59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Llaeth a dewisiadau amgen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FC73C-3EEA-5F44-B8DF-7F2747DD1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Fe ddylen ni fwyta rhywfaint o laeth a bwyd llaeth (neu ddewisiadau llaeth eraill) fel llaeth, caws, iogwrt a fromage frais.</a:t>
            </a:r>
            <a:endParaRPr lang="en-GB" dirty="0"/>
          </a:p>
          <a:p>
            <a:r>
              <a:rPr lang="cy-GB" dirty="0"/>
              <a:t>Mae'r rhain yn ffynonellau da o brotein a fitaminau, ac maen nhw hefyd yn ffynhonnell bwysig o </a:t>
            </a:r>
            <a:br>
              <a:rPr lang="cy-GB" dirty="0"/>
            </a:br>
            <a:r>
              <a:rPr lang="cy-GB" dirty="0"/>
              <a:t>galsiwm, sy'n helpu i gadw </a:t>
            </a:r>
            <a:br>
              <a:rPr lang="cy-GB" dirty="0"/>
            </a:br>
            <a:r>
              <a:rPr lang="cy-GB" dirty="0"/>
              <a:t>ein hesgyrn yn gryf.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94C00-A85D-9A4C-82BC-C292FD2B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2F62BCA-DA5C-CB4F-BF90-F45D93E7B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3687418" cy="24558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9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90660-230D-5B42-A967-E42DCEECA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1152128"/>
          </a:xfrm>
        </p:spPr>
        <p:txBody>
          <a:bodyPr/>
          <a:lstStyle/>
          <a:p>
            <a:r>
              <a:rPr lang="cy-GB" dirty="0"/>
              <a:t>Bwydydd sy'n cynnwys llawer o fraster, halen a siwgrau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31BB1-5EEF-7747-B885-0C195FD28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060848"/>
            <a:ext cx="7920880" cy="3816425"/>
          </a:xfrm>
        </p:spPr>
        <p:txBody>
          <a:bodyPr/>
          <a:lstStyle/>
          <a:p>
            <a:r>
              <a:rPr lang="cy-GB" dirty="0"/>
              <a:t>Nid oes angen bwydydd fel siocled, cacennau, bisgedi, diodydd meddal llawn siwgr, menyn a hufen iâ er mwyn iechyd.</a:t>
            </a:r>
            <a:endParaRPr lang="en-GB" dirty="0"/>
          </a:p>
          <a:p>
            <a:r>
              <a:rPr lang="cy-GB" dirty="0"/>
              <a:t>Os yw bwydydd fel y rhain yn cael </a:t>
            </a:r>
            <a:br>
              <a:rPr lang="cy-GB" dirty="0"/>
            </a:br>
            <a:r>
              <a:rPr lang="cy-GB" dirty="0"/>
              <a:t>eu bwyta neu eu hyfed, dim ond </a:t>
            </a:r>
            <a:br>
              <a:rPr lang="cy-GB" dirty="0"/>
            </a:br>
            <a:r>
              <a:rPr lang="cy-GB" dirty="0"/>
              <a:t>ychydig ac yn achlysurol y </a:t>
            </a:r>
            <a:br>
              <a:rPr lang="cy-GB" dirty="0"/>
            </a:br>
            <a:r>
              <a:rPr lang="cy-GB" dirty="0"/>
              <a:t>dylid gwneud hynny.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44FB5-0572-854E-848A-9A3ACE41F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027511-C02B-3547-849F-888CDBC48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048" y="3429000"/>
            <a:ext cx="3670376" cy="24482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475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Bef>
            <a:spcPts val="800"/>
          </a:spcBef>
          <a:defRPr sz="2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arming STEMterprise PowerPoint template.pptx" id="{B4345F3A-90BC-054B-8BE5-CDA6DAFD23AF}" vid="{8ECE7784-2AF3-5E43-87C7-518CB51671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2193</TotalTime>
  <Words>460</Words>
  <Application>Microsoft Macintosh PowerPoint</Application>
  <PresentationFormat>On-screen Show (4:3)</PresentationFormat>
  <Paragraphs>43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1_Office Theme</vt:lpstr>
      <vt:lpstr>Cam 3: Dylunio Cynnyrch Bwyd Iach </vt:lpstr>
      <vt:lpstr>Siaradwch â'ch partner</vt:lpstr>
      <vt:lpstr>Canllaw Bwyta'n Dda </vt:lpstr>
      <vt:lpstr>Canllaw Bwyta'n Dda</vt:lpstr>
      <vt:lpstr>Ffrwythau a Llysiau</vt:lpstr>
      <vt:lpstr>Tatws, bara, reis, pasta a charbohydradau startsh eraill</vt:lpstr>
      <vt:lpstr>Cig, wyau, ffa, corbys a physgod</vt:lpstr>
      <vt:lpstr>Llaeth a dewisiadau amgen</vt:lpstr>
      <vt:lpstr>Bwydydd sy'n cynnwys llawer o fraster, halen a siwgrau</vt:lpstr>
      <vt:lpstr>Eich tasg </vt:lpstr>
      <vt:lpstr>Bwyd Tymhorol</vt:lpstr>
      <vt:lpstr>Cynllunio iogwrt baner fwyd</vt:lpstr>
      <vt:lpstr>Rhestrau siopa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Smith</dc:creator>
  <cp:lastModifiedBy>Nick Smith</cp:lastModifiedBy>
  <cp:revision>233</cp:revision>
  <dcterms:created xsi:type="dcterms:W3CDTF">2019-10-23T13:59:40Z</dcterms:created>
  <dcterms:modified xsi:type="dcterms:W3CDTF">2020-09-24T10:46:36Z</dcterms:modified>
</cp:coreProperties>
</file>